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1" r:id="rId3"/>
    <p:sldId id="285" r:id="rId4"/>
    <p:sldId id="290" r:id="rId5"/>
    <p:sldId id="258" r:id="rId6"/>
    <p:sldId id="259" r:id="rId7"/>
    <p:sldId id="260" r:id="rId8"/>
    <p:sldId id="289" r:id="rId9"/>
    <p:sldId id="286" r:id="rId10"/>
    <p:sldId id="293" r:id="rId11"/>
    <p:sldId id="295" r:id="rId12"/>
    <p:sldId id="284" r:id="rId13"/>
    <p:sldId id="294" r:id="rId14"/>
    <p:sldId id="287" r:id="rId15"/>
    <p:sldId id="288" r:id="rId16"/>
    <p:sldId id="283" r:id="rId17"/>
    <p:sldId id="292" r:id="rId18"/>
    <p:sldId id="296" r:id="rId19"/>
    <p:sldId id="270" r:id="rId20"/>
    <p:sldId id="271" r:id="rId21"/>
    <p:sldId id="257" r:id="rId22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B5E"/>
    <a:srgbClr val="9FD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868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F3C897-1886-4FB4-8DDB-453038E417CB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BDFCCB29-9E9B-4102-A50F-77202EDD5A65}">
      <dgm:prSet phldrT="[Text]" custT="1"/>
      <dgm:spPr/>
      <dgm:t>
        <a:bodyPr/>
        <a:lstStyle/>
        <a:p>
          <a:r>
            <a:rPr lang="en-US" sz="3500" noProof="0" dirty="0" smtClean="0"/>
            <a:t>Financial stability</a:t>
          </a:r>
          <a:endParaRPr lang="en-US" sz="3500" noProof="0" dirty="0"/>
        </a:p>
      </dgm:t>
    </dgm:pt>
    <dgm:pt modelId="{A04CD190-4830-469D-9B71-3F152029D448}" type="parTrans" cxnId="{42E61D1F-1018-490B-84BD-F4A464A2ED62}">
      <dgm:prSet/>
      <dgm:spPr/>
      <dgm:t>
        <a:bodyPr/>
        <a:lstStyle/>
        <a:p>
          <a:endParaRPr lang="de-CH"/>
        </a:p>
      </dgm:t>
    </dgm:pt>
    <dgm:pt modelId="{5B47B883-B0BE-46B9-BDDA-67585DE90199}" type="sibTrans" cxnId="{42E61D1F-1018-490B-84BD-F4A464A2ED62}">
      <dgm:prSet/>
      <dgm:spPr/>
      <dgm:t>
        <a:bodyPr/>
        <a:lstStyle/>
        <a:p>
          <a:endParaRPr lang="de-CH"/>
        </a:p>
      </dgm:t>
    </dgm:pt>
    <dgm:pt modelId="{6A77A8C1-F2F5-4F0A-A19C-0CBC2A21A45E}">
      <dgm:prSet phldrT="[Text]" custT="1"/>
      <dgm:spPr/>
      <dgm:t>
        <a:bodyPr/>
        <a:lstStyle/>
        <a:p>
          <a:r>
            <a:rPr lang="en-US" sz="1900" noProof="0" dirty="0" smtClean="0"/>
            <a:t>Stability of individual banks</a:t>
          </a:r>
          <a:endParaRPr lang="en-US" sz="1900" noProof="0" dirty="0"/>
        </a:p>
      </dgm:t>
    </dgm:pt>
    <dgm:pt modelId="{40F0A4A2-8ADD-4B14-A25A-B2B98A5F133D}" type="parTrans" cxnId="{F7372094-05FA-43A3-9946-5267A19F9D87}">
      <dgm:prSet/>
      <dgm:spPr/>
      <dgm:t>
        <a:bodyPr/>
        <a:lstStyle/>
        <a:p>
          <a:endParaRPr lang="de-CH"/>
        </a:p>
      </dgm:t>
    </dgm:pt>
    <dgm:pt modelId="{D50BC348-681B-4475-8CAE-13D84C210259}" type="sibTrans" cxnId="{F7372094-05FA-43A3-9946-5267A19F9D87}">
      <dgm:prSet/>
      <dgm:spPr/>
      <dgm:t>
        <a:bodyPr/>
        <a:lstStyle/>
        <a:p>
          <a:endParaRPr lang="de-CH"/>
        </a:p>
      </dgm:t>
    </dgm:pt>
    <dgm:pt modelId="{9996B5BC-79C8-48C0-A78B-2371E131AD02}">
      <dgm:prSet phldrT="[Text]" custT="1"/>
      <dgm:spPr/>
      <dgm:t>
        <a:bodyPr/>
        <a:lstStyle/>
        <a:p>
          <a:r>
            <a:rPr lang="en-US" sz="1900" noProof="0" dirty="0" smtClean="0"/>
            <a:t>Business cycle (policy)</a:t>
          </a:r>
          <a:endParaRPr lang="en-US" sz="1900" noProof="0" dirty="0"/>
        </a:p>
      </dgm:t>
    </dgm:pt>
    <dgm:pt modelId="{157A5601-F4C7-45FE-BC61-5706C8DA240C}" type="parTrans" cxnId="{1A0BC5E3-9EFA-47C3-B0B0-CBFF4F078F84}">
      <dgm:prSet/>
      <dgm:spPr/>
      <dgm:t>
        <a:bodyPr/>
        <a:lstStyle/>
        <a:p>
          <a:endParaRPr lang="de-CH"/>
        </a:p>
      </dgm:t>
    </dgm:pt>
    <dgm:pt modelId="{DFF9E226-1061-4F3C-B88D-A6C29015E96B}" type="sibTrans" cxnId="{1A0BC5E3-9EFA-47C3-B0B0-CBFF4F078F84}">
      <dgm:prSet/>
      <dgm:spPr/>
      <dgm:t>
        <a:bodyPr/>
        <a:lstStyle/>
        <a:p>
          <a:endParaRPr lang="de-CH"/>
        </a:p>
      </dgm:t>
    </dgm:pt>
    <dgm:pt modelId="{91DD72A8-83AE-4231-9F22-66A4DA5BEC76}">
      <dgm:prSet phldrT="[Text]" custT="1"/>
      <dgm:spPr/>
      <dgm:t>
        <a:bodyPr/>
        <a:lstStyle/>
        <a:p>
          <a:r>
            <a:rPr lang="en-US" sz="1900" noProof="0" dirty="0" smtClean="0"/>
            <a:t>Fiscal policy</a:t>
          </a:r>
          <a:endParaRPr lang="en-US" sz="1900" noProof="0" dirty="0"/>
        </a:p>
      </dgm:t>
    </dgm:pt>
    <dgm:pt modelId="{08972370-C05E-432E-849D-089CBB3597ED}" type="parTrans" cxnId="{64E78F58-5723-4DED-A557-4103443C68FB}">
      <dgm:prSet/>
      <dgm:spPr/>
      <dgm:t>
        <a:bodyPr/>
        <a:lstStyle/>
        <a:p>
          <a:endParaRPr lang="de-CH"/>
        </a:p>
      </dgm:t>
    </dgm:pt>
    <dgm:pt modelId="{5D7D45C8-F524-43E8-A5CD-DD61A5A0C8B7}" type="sibTrans" cxnId="{64E78F58-5723-4DED-A557-4103443C68FB}">
      <dgm:prSet/>
      <dgm:spPr/>
      <dgm:t>
        <a:bodyPr/>
        <a:lstStyle/>
        <a:p>
          <a:endParaRPr lang="de-CH"/>
        </a:p>
      </dgm:t>
    </dgm:pt>
    <dgm:pt modelId="{2296420B-2979-4D76-9C8F-ADDA1266C694}">
      <dgm:prSet phldrT="[Text]" custT="1"/>
      <dgm:spPr/>
      <dgm:t>
        <a:bodyPr/>
        <a:lstStyle/>
        <a:p>
          <a:r>
            <a:rPr lang="en-US" sz="1900" noProof="0" dirty="0" smtClean="0"/>
            <a:t>Monetary policy</a:t>
          </a:r>
          <a:endParaRPr lang="en-US" sz="1900" noProof="0" dirty="0"/>
        </a:p>
      </dgm:t>
    </dgm:pt>
    <dgm:pt modelId="{C549F6C5-6AA8-4611-9E6F-9C7CABCB14FD}" type="parTrans" cxnId="{D0F5E428-7B59-46A2-A7D6-3BF1D54E9A01}">
      <dgm:prSet/>
      <dgm:spPr/>
      <dgm:t>
        <a:bodyPr/>
        <a:lstStyle/>
        <a:p>
          <a:endParaRPr lang="de-CH"/>
        </a:p>
      </dgm:t>
    </dgm:pt>
    <dgm:pt modelId="{8E765356-206D-4159-90DC-696AF464E7A5}" type="sibTrans" cxnId="{D0F5E428-7B59-46A2-A7D6-3BF1D54E9A01}">
      <dgm:prSet/>
      <dgm:spPr/>
      <dgm:t>
        <a:bodyPr/>
        <a:lstStyle/>
        <a:p>
          <a:endParaRPr lang="de-CH"/>
        </a:p>
      </dgm:t>
    </dgm:pt>
    <dgm:pt modelId="{B9B53774-FA1D-4E53-BA8B-10F87F796B4C}">
      <dgm:prSet phldrT="[Text]"/>
      <dgm:spPr/>
      <dgm:t>
        <a:bodyPr/>
        <a:lstStyle/>
        <a:p>
          <a:endParaRPr lang="en-US" noProof="0" dirty="0"/>
        </a:p>
      </dgm:t>
    </dgm:pt>
    <dgm:pt modelId="{752D5A1B-7297-4EA5-9704-A859C521E31F}" type="parTrans" cxnId="{67BB87A7-EA4E-42A6-9098-C7C58A54F817}">
      <dgm:prSet/>
      <dgm:spPr/>
      <dgm:t>
        <a:bodyPr/>
        <a:lstStyle/>
        <a:p>
          <a:endParaRPr lang="de-CH"/>
        </a:p>
      </dgm:t>
    </dgm:pt>
    <dgm:pt modelId="{BB602CB6-72A1-471D-851C-6B7312B0FD62}" type="sibTrans" cxnId="{67BB87A7-EA4E-42A6-9098-C7C58A54F817}">
      <dgm:prSet/>
      <dgm:spPr/>
      <dgm:t>
        <a:bodyPr/>
        <a:lstStyle/>
        <a:p>
          <a:endParaRPr lang="de-CH"/>
        </a:p>
      </dgm:t>
    </dgm:pt>
    <dgm:pt modelId="{1CFE7CC2-0F3F-4A54-9BFA-93E4D92284D5}">
      <dgm:prSet phldrT="[Text]"/>
      <dgm:spPr/>
      <dgm:t>
        <a:bodyPr/>
        <a:lstStyle/>
        <a:p>
          <a:endParaRPr lang="en-US" noProof="0" dirty="0"/>
        </a:p>
      </dgm:t>
    </dgm:pt>
    <dgm:pt modelId="{90A33981-B858-4DB4-9BDD-82114500D9AC}" type="parTrans" cxnId="{E466D1DA-4918-4F84-9EB2-225DCAAF1F8F}">
      <dgm:prSet/>
      <dgm:spPr/>
      <dgm:t>
        <a:bodyPr/>
        <a:lstStyle/>
        <a:p>
          <a:endParaRPr lang="de-CH"/>
        </a:p>
      </dgm:t>
    </dgm:pt>
    <dgm:pt modelId="{1356A06A-3826-4D00-87BA-A981F856EA37}" type="sibTrans" cxnId="{E466D1DA-4918-4F84-9EB2-225DCAAF1F8F}">
      <dgm:prSet/>
      <dgm:spPr/>
      <dgm:t>
        <a:bodyPr/>
        <a:lstStyle/>
        <a:p>
          <a:endParaRPr lang="de-CH"/>
        </a:p>
      </dgm:t>
    </dgm:pt>
    <dgm:pt modelId="{BBDD3F0C-1BA6-4117-82F3-ABC45BA014EC}">
      <dgm:prSet phldrT="[Text]"/>
      <dgm:spPr/>
      <dgm:t>
        <a:bodyPr/>
        <a:lstStyle/>
        <a:p>
          <a:endParaRPr lang="en-US" noProof="0" dirty="0"/>
        </a:p>
      </dgm:t>
    </dgm:pt>
    <dgm:pt modelId="{3E99BE5A-8661-4F22-BA20-E814DF7127F5}" type="parTrans" cxnId="{4989A2F9-5C41-44E0-9B43-07C3D18F554D}">
      <dgm:prSet/>
      <dgm:spPr/>
      <dgm:t>
        <a:bodyPr/>
        <a:lstStyle/>
        <a:p>
          <a:endParaRPr lang="de-CH"/>
        </a:p>
      </dgm:t>
    </dgm:pt>
    <dgm:pt modelId="{F2BC6BC1-178D-495F-8FC4-1AB4438849F8}" type="sibTrans" cxnId="{4989A2F9-5C41-44E0-9B43-07C3D18F554D}">
      <dgm:prSet/>
      <dgm:spPr/>
      <dgm:t>
        <a:bodyPr/>
        <a:lstStyle/>
        <a:p>
          <a:endParaRPr lang="de-CH"/>
        </a:p>
      </dgm:t>
    </dgm:pt>
    <dgm:pt modelId="{8C12587A-7706-4B5B-9B31-B4F7669603B5}">
      <dgm:prSet phldrT="[Text]" custT="1"/>
      <dgm:spPr/>
      <dgm:t>
        <a:bodyPr/>
        <a:lstStyle/>
        <a:p>
          <a:r>
            <a:rPr lang="en-US" sz="1900" noProof="0" dirty="0" smtClean="0"/>
            <a:t>Macro-economic data</a:t>
          </a:r>
          <a:endParaRPr lang="en-US" sz="1900" noProof="0" dirty="0"/>
        </a:p>
      </dgm:t>
    </dgm:pt>
    <dgm:pt modelId="{ACCEEC0B-6ABA-4769-B7E7-C77C89226F5D}" type="parTrans" cxnId="{2D89EED4-3D28-4B0D-AAB6-E2083BB27724}">
      <dgm:prSet/>
      <dgm:spPr/>
      <dgm:t>
        <a:bodyPr/>
        <a:lstStyle/>
        <a:p>
          <a:endParaRPr lang="de-CH"/>
        </a:p>
      </dgm:t>
    </dgm:pt>
    <dgm:pt modelId="{15DC2DF0-8F84-4196-BF90-8366C9ECE07D}" type="sibTrans" cxnId="{2D89EED4-3D28-4B0D-AAB6-E2083BB27724}">
      <dgm:prSet/>
      <dgm:spPr/>
      <dgm:t>
        <a:bodyPr/>
        <a:lstStyle/>
        <a:p>
          <a:endParaRPr lang="de-CH"/>
        </a:p>
      </dgm:t>
    </dgm:pt>
    <dgm:pt modelId="{3850DECD-3E53-4250-AF86-168DFDDDAB5A}" type="pres">
      <dgm:prSet presAssocID="{FAF3C897-1886-4FB4-8DDB-453038E417C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5C69B2B-8501-4F5F-B72B-BE563BBF2CFE}" type="pres">
      <dgm:prSet presAssocID="{FAF3C897-1886-4FB4-8DDB-453038E417CB}" presName="radial" presStyleCnt="0">
        <dgm:presLayoutVars>
          <dgm:animLvl val="ctr"/>
        </dgm:presLayoutVars>
      </dgm:prSet>
      <dgm:spPr/>
      <dgm:t>
        <a:bodyPr/>
        <a:lstStyle/>
        <a:p>
          <a:endParaRPr lang="de-CH"/>
        </a:p>
      </dgm:t>
    </dgm:pt>
    <dgm:pt modelId="{7FC2C410-1D69-40E1-B48F-61E7C187DD12}" type="pres">
      <dgm:prSet presAssocID="{BDFCCB29-9E9B-4102-A50F-77202EDD5A65}" presName="centerShape" presStyleLbl="vennNode1" presStyleIdx="0" presStyleCnt="6" custScaleX="117760"/>
      <dgm:spPr/>
      <dgm:t>
        <a:bodyPr/>
        <a:lstStyle/>
        <a:p>
          <a:endParaRPr lang="de-CH"/>
        </a:p>
      </dgm:t>
    </dgm:pt>
    <dgm:pt modelId="{EE60DC0E-2C1B-4F1D-BD55-E8FFF714AF6F}" type="pres">
      <dgm:prSet presAssocID="{6A77A8C1-F2F5-4F0A-A19C-0CBC2A21A45E}" presName="node" presStyleLbl="vennNode1" presStyleIdx="1" presStyleCnt="6" custScaleX="11966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99FB51B-D932-48BF-8D0D-60286F892378}" type="pres">
      <dgm:prSet presAssocID="{9996B5BC-79C8-48C0-A78B-2371E131AD02}" presName="node" presStyleLbl="vennNode1" presStyleIdx="2" presStyleCnt="6" custScaleX="12253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5FEB3DD-0D64-47DA-93D7-E990C67FE990}" type="pres">
      <dgm:prSet presAssocID="{91DD72A8-83AE-4231-9F22-66A4DA5BEC76}" presName="node" presStyleLbl="vennNode1" presStyleIdx="3" presStyleCnt="6" custScaleX="113893" custRadScaleRad="95033" custRadScaleInc="146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F662BA2-0B8A-4596-A5FA-3B4AB54D3836}" type="pres">
      <dgm:prSet presAssocID="{2296420B-2979-4D76-9C8F-ADDA1266C694}" presName="node" presStyleLbl="vennNode1" presStyleIdx="4" presStyleCnt="6" custScaleX="117994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4791965-9336-4083-8C8F-CBC403F049AC}" type="pres">
      <dgm:prSet presAssocID="{8C12587A-7706-4B5B-9B31-B4F7669603B5}" presName="node" presStyleLbl="vennNode1" presStyleIdx="5" presStyleCnt="6" custScaleX="12428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F7372094-05FA-43A3-9946-5267A19F9D87}" srcId="{BDFCCB29-9E9B-4102-A50F-77202EDD5A65}" destId="{6A77A8C1-F2F5-4F0A-A19C-0CBC2A21A45E}" srcOrd="0" destOrd="0" parTransId="{40F0A4A2-8ADD-4B14-A25A-B2B98A5F133D}" sibTransId="{D50BC348-681B-4475-8CAE-13D84C210259}"/>
    <dgm:cxn modelId="{F61A5DFA-69B2-464D-BEF4-7B4BD80EDBCD}" type="presOf" srcId="{2296420B-2979-4D76-9C8F-ADDA1266C694}" destId="{0F662BA2-0B8A-4596-A5FA-3B4AB54D3836}" srcOrd="0" destOrd="0" presId="urn:microsoft.com/office/officeart/2005/8/layout/radial3"/>
    <dgm:cxn modelId="{2D89EED4-3D28-4B0D-AAB6-E2083BB27724}" srcId="{BDFCCB29-9E9B-4102-A50F-77202EDD5A65}" destId="{8C12587A-7706-4B5B-9B31-B4F7669603B5}" srcOrd="4" destOrd="0" parTransId="{ACCEEC0B-6ABA-4769-B7E7-C77C89226F5D}" sibTransId="{15DC2DF0-8F84-4196-BF90-8366C9ECE07D}"/>
    <dgm:cxn modelId="{7950B06B-6282-4078-BC42-0D3E117873D4}" type="presOf" srcId="{9996B5BC-79C8-48C0-A78B-2371E131AD02}" destId="{099FB51B-D932-48BF-8D0D-60286F892378}" srcOrd="0" destOrd="0" presId="urn:microsoft.com/office/officeart/2005/8/layout/radial3"/>
    <dgm:cxn modelId="{64E78F58-5723-4DED-A557-4103443C68FB}" srcId="{BDFCCB29-9E9B-4102-A50F-77202EDD5A65}" destId="{91DD72A8-83AE-4231-9F22-66A4DA5BEC76}" srcOrd="2" destOrd="0" parTransId="{08972370-C05E-432E-849D-089CBB3597ED}" sibTransId="{5D7D45C8-F524-43E8-A5CD-DD61A5A0C8B7}"/>
    <dgm:cxn modelId="{1A0BC5E3-9EFA-47C3-B0B0-CBFF4F078F84}" srcId="{BDFCCB29-9E9B-4102-A50F-77202EDD5A65}" destId="{9996B5BC-79C8-48C0-A78B-2371E131AD02}" srcOrd="1" destOrd="0" parTransId="{157A5601-F4C7-45FE-BC61-5706C8DA240C}" sibTransId="{DFF9E226-1061-4F3C-B88D-A6C29015E96B}"/>
    <dgm:cxn modelId="{4989A2F9-5C41-44E0-9B43-07C3D18F554D}" srcId="{FAF3C897-1886-4FB4-8DDB-453038E417CB}" destId="{BBDD3F0C-1BA6-4117-82F3-ABC45BA014EC}" srcOrd="1" destOrd="0" parTransId="{3E99BE5A-8661-4F22-BA20-E814DF7127F5}" sibTransId="{F2BC6BC1-178D-495F-8FC4-1AB4438849F8}"/>
    <dgm:cxn modelId="{D0F5E428-7B59-46A2-A7D6-3BF1D54E9A01}" srcId="{BDFCCB29-9E9B-4102-A50F-77202EDD5A65}" destId="{2296420B-2979-4D76-9C8F-ADDA1266C694}" srcOrd="3" destOrd="0" parTransId="{C549F6C5-6AA8-4611-9E6F-9C7CABCB14FD}" sibTransId="{8E765356-206D-4159-90DC-696AF464E7A5}"/>
    <dgm:cxn modelId="{E466D1DA-4918-4F84-9EB2-225DCAAF1F8F}" srcId="{BBDD3F0C-1BA6-4117-82F3-ABC45BA014EC}" destId="{1CFE7CC2-0F3F-4A54-9BFA-93E4D92284D5}" srcOrd="0" destOrd="0" parTransId="{90A33981-B858-4DB4-9BDD-82114500D9AC}" sibTransId="{1356A06A-3826-4D00-87BA-A981F856EA37}"/>
    <dgm:cxn modelId="{62E8F66E-7794-43F2-92FD-D2B97AACDF17}" type="presOf" srcId="{FAF3C897-1886-4FB4-8DDB-453038E417CB}" destId="{3850DECD-3E53-4250-AF86-168DFDDDAB5A}" srcOrd="0" destOrd="0" presId="urn:microsoft.com/office/officeart/2005/8/layout/radial3"/>
    <dgm:cxn modelId="{42E61D1F-1018-490B-84BD-F4A464A2ED62}" srcId="{FAF3C897-1886-4FB4-8DDB-453038E417CB}" destId="{BDFCCB29-9E9B-4102-A50F-77202EDD5A65}" srcOrd="0" destOrd="0" parTransId="{A04CD190-4830-469D-9B71-3F152029D448}" sibTransId="{5B47B883-B0BE-46B9-BDDA-67585DE90199}"/>
    <dgm:cxn modelId="{A7C1EA4A-9C5C-4749-A305-2619E59F6221}" type="presOf" srcId="{8C12587A-7706-4B5B-9B31-B4F7669603B5}" destId="{C4791965-9336-4083-8C8F-CBC403F049AC}" srcOrd="0" destOrd="0" presId="urn:microsoft.com/office/officeart/2005/8/layout/radial3"/>
    <dgm:cxn modelId="{E5C136D6-4B5B-4284-A3E2-222C389C1625}" type="presOf" srcId="{91DD72A8-83AE-4231-9F22-66A4DA5BEC76}" destId="{C5FEB3DD-0D64-47DA-93D7-E990C67FE990}" srcOrd="0" destOrd="0" presId="urn:microsoft.com/office/officeart/2005/8/layout/radial3"/>
    <dgm:cxn modelId="{67BB87A7-EA4E-42A6-9098-C7C58A54F817}" srcId="{FAF3C897-1886-4FB4-8DDB-453038E417CB}" destId="{B9B53774-FA1D-4E53-BA8B-10F87F796B4C}" srcOrd="2" destOrd="0" parTransId="{752D5A1B-7297-4EA5-9704-A859C521E31F}" sibTransId="{BB602CB6-72A1-471D-851C-6B7312B0FD62}"/>
    <dgm:cxn modelId="{EDF4E904-34D5-43F7-AF31-1D430253BA1E}" type="presOf" srcId="{6A77A8C1-F2F5-4F0A-A19C-0CBC2A21A45E}" destId="{EE60DC0E-2C1B-4F1D-BD55-E8FFF714AF6F}" srcOrd="0" destOrd="0" presId="urn:microsoft.com/office/officeart/2005/8/layout/radial3"/>
    <dgm:cxn modelId="{525DB351-F59A-4F72-8F45-A3980A745E3A}" type="presOf" srcId="{BDFCCB29-9E9B-4102-A50F-77202EDD5A65}" destId="{7FC2C410-1D69-40E1-B48F-61E7C187DD12}" srcOrd="0" destOrd="0" presId="urn:microsoft.com/office/officeart/2005/8/layout/radial3"/>
    <dgm:cxn modelId="{9A858C02-38A9-422B-B5D2-E13295F0AE2C}" type="presParOf" srcId="{3850DECD-3E53-4250-AF86-168DFDDDAB5A}" destId="{25C69B2B-8501-4F5F-B72B-BE563BBF2CFE}" srcOrd="0" destOrd="0" presId="urn:microsoft.com/office/officeart/2005/8/layout/radial3"/>
    <dgm:cxn modelId="{C0943FBF-FE5A-44DE-9593-5ADCA72FAF68}" type="presParOf" srcId="{25C69B2B-8501-4F5F-B72B-BE563BBF2CFE}" destId="{7FC2C410-1D69-40E1-B48F-61E7C187DD12}" srcOrd="0" destOrd="0" presId="urn:microsoft.com/office/officeart/2005/8/layout/radial3"/>
    <dgm:cxn modelId="{C3765387-E0D6-4152-B907-6E5A59E3A43D}" type="presParOf" srcId="{25C69B2B-8501-4F5F-B72B-BE563BBF2CFE}" destId="{EE60DC0E-2C1B-4F1D-BD55-E8FFF714AF6F}" srcOrd="1" destOrd="0" presId="urn:microsoft.com/office/officeart/2005/8/layout/radial3"/>
    <dgm:cxn modelId="{9944C724-B699-4FDE-9BC7-89AF9941AE05}" type="presParOf" srcId="{25C69B2B-8501-4F5F-B72B-BE563BBF2CFE}" destId="{099FB51B-D932-48BF-8D0D-60286F892378}" srcOrd="2" destOrd="0" presId="urn:microsoft.com/office/officeart/2005/8/layout/radial3"/>
    <dgm:cxn modelId="{87785159-850A-4308-A442-0D68909365A0}" type="presParOf" srcId="{25C69B2B-8501-4F5F-B72B-BE563BBF2CFE}" destId="{C5FEB3DD-0D64-47DA-93D7-E990C67FE990}" srcOrd="3" destOrd="0" presId="urn:microsoft.com/office/officeart/2005/8/layout/radial3"/>
    <dgm:cxn modelId="{D2639299-FF7D-423A-A767-393D3CE8AFE4}" type="presParOf" srcId="{25C69B2B-8501-4F5F-B72B-BE563BBF2CFE}" destId="{0F662BA2-0B8A-4596-A5FA-3B4AB54D3836}" srcOrd="4" destOrd="0" presId="urn:microsoft.com/office/officeart/2005/8/layout/radial3"/>
    <dgm:cxn modelId="{272642B9-2014-47A2-BFEF-ACB1A1313B75}" type="presParOf" srcId="{25C69B2B-8501-4F5F-B72B-BE563BBF2CFE}" destId="{C4791965-9336-4083-8C8F-CBC403F049AC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C2C410-1D69-40E1-B48F-61E7C187DD12}">
      <dsp:nvSpPr>
        <dsp:cNvPr id="0" name=""/>
        <dsp:cNvSpPr/>
      </dsp:nvSpPr>
      <dsp:spPr>
        <a:xfrm>
          <a:off x="2587647" y="1123045"/>
          <a:ext cx="3065661" cy="260331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noProof="0" dirty="0" smtClean="0"/>
            <a:t>Financial stability</a:t>
          </a:r>
          <a:endParaRPr lang="en-US" sz="3500" kern="1200" noProof="0" dirty="0"/>
        </a:p>
      </dsp:txBody>
      <dsp:txXfrm>
        <a:off x="3036603" y="1504291"/>
        <a:ext cx="2167749" cy="1840820"/>
      </dsp:txXfrm>
    </dsp:sp>
    <dsp:sp modelId="{EE60DC0E-2C1B-4F1D-BD55-E8FFF714AF6F}">
      <dsp:nvSpPr>
        <dsp:cNvPr id="0" name=""/>
        <dsp:cNvSpPr/>
      </dsp:nvSpPr>
      <dsp:spPr>
        <a:xfrm>
          <a:off x="3341651" y="80318"/>
          <a:ext cx="1557653" cy="13016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Stability of individual banks</a:t>
          </a:r>
          <a:endParaRPr lang="en-US" sz="1900" kern="1200" noProof="0" dirty="0"/>
        </a:p>
      </dsp:txBody>
      <dsp:txXfrm>
        <a:off x="3569764" y="270941"/>
        <a:ext cx="1101427" cy="920410"/>
      </dsp:txXfrm>
    </dsp:sp>
    <dsp:sp modelId="{099FB51B-D932-48BF-8D0D-60286F892378}">
      <dsp:nvSpPr>
        <dsp:cNvPr id="0" name=""/>
        <dsp:cNvSpPr/>
      </dsp:nvSpPr>
      <dsp:spPr>
        <a:xfrm>
          <a:off x="4933639" y="1250536"/>
          <a:ext cx="1595010" cy="13016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Business cycle (policy)</a:t>
          </a:r>
          <a:endParaRPr lang="en-US" sz="1900" kern="1200" noProof="0" dirty="0"/>
        </a:p>
      </dsp:txBody>
      <dsp:txXfrm>
        <a:off x="5167223" y="1441159"/>
        <a:ext cx="1127842" cy="920410"/>
      </dsp:txXfrm>
    </dsp:sp>
    <dsp:sp modelId="{C5FEB3DD-0D64-47DA-93D7-E990C67FE990}">
      <dsp:nvSpPr>
        <dsp:cNvPr id="0" name=""/>
        <dsp:cNvSpPr/>
      </dsp:nvSpPr>
      <dsp:spPr>
        <a:xfrm>
          <a:off x="4322843" y="3077668"/>
          <a:ext cx="1482495" cy="13016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Fiscal policy</a:t>
          </a:r>
          <a:endParaRPr lang="en-US" sz="1900" kern="1200" noProof="0" dirty="0"/>
        </a:p>
      </dsp:txBody>
      <dsp:txXfrm>
        <a:off x="4539949" y="3268291"/>
        <a:ext cx="1048283" cy="920410"/>
      </dsp:txXfrm>
    </dsp:sp>
    <dsp:sp modelId="{0F662BA2-0B8A-4596-A5FA-3B4AB54D3836}">
      <dsp:nvSpPr>
        <dsp:cNvPr id="0" name=""/>
        <dsp:cNvSpPr/>
      </dsp:nvSpPr>
      <dsp:spPr>
        <a:xfrm>
          <a:off x="2357093" y="3143988"/>
          <a:ext cx="1535876" cy="13016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Monetary policy</a:t>
          </a:r>
          <a:endParaRPr lang="en-US" sz="1900" kern="1200" noProof="0" dirty="0"/>
        </a:p>
      </dsp:txBody>
      <dsp:txXfrm>
        <a:off x="2582017" y="3334611"/>
        <a:ext cx="1086028" cy="920410"/>
      </dsp:txXfrm>
    </dsp:sp>
    <dsp:sp modelId="{C4791965-9336-4083-8C8F-CBC403F049AC}">
      <dsp:nvSpPr>
        <dsp:cNvPr id="0" name=""/>
        <dsp:cNvSpPr/>
      </dsp:nvSpPr>
      <dsp:spPr>
        <a:xfrm>
          <a:off x="1700949" y="1250536"/>
          <a:ext cx="1617724" cy="130165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noProof="0" dirty="0" smtClean="0"/>
            <a:t>Macro-economic data</a:t>
          </a:r>
          <a:endParaRPr lang="en-US" sz="1900" kern="1200" noProof="0" dirty="0"/>
        </a:p>
      </dsp:txBody>
      <dsp:txXfrm>
        <a:off x="1937859" y="1441159"/>
        <a:ext cx="1143904" cy="920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6EEC2-03FC-4FFC-AA7B-F53C3BA85A20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7100E-3B35-4121-B39F-915F94A5F3D3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6213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E79D9-CF93-44BC-B8BE-34797668C6DE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5507B-2DA9-42AD-A5E3-EC17704AFA4F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597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5507B-2DA9-42AD-A5E3-EC17704AFA4F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C5507B-2DA9-42AD-A5E3-EC17704AFA4F}" type="slidenum">
              <a:rPr lang="de-CH" smtClean="0"/>
              <a:pPr/>
              <a:t>18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753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87" y="6086634"/>
            <a:ext cx="9144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 userDrawn="1"/>
        </p:nvSpPr>
        <p:spPr>
          <a:xfrm>
            <a:off x="0" y="0"/>
            <a:ext cx="9144000" cy="2996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799" y="548680"/>
            <a:ext cx="7774633" cy="1470025"/>
          </a:xfrm>
        </p:spPr>
        <p:txBody>
          <a:bodyPr>
            <a:noAutofit/>
          </a:bodyPr>
          <a:lstStyle>
            <a:lvl1pPr algn="l"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2276872"/>
            <a:ext cx="7774632" cy="10801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6" y="3418669"/>
            <a:ext cx="9144000" cy="2674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6204965"/>
            <a:ext cx="2664296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314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611" y="684482"/>
            <a:ext cx="7128000" cy="2024438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" y="3418669"/>
            <a:ext cx="9144000" cy="345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54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1403648" y="6493477"/>
            <a:ext cx="9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5A5B5E"/>
                </a:solidFill>
              </a:defRPr>
            </a:lvl1pPr>
          </a:lstStyle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49446" y="6493477"/>
            <a:ext cx="3901488" cy="288000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l">
              <a:defRPr sz="1100">
                <a:solidFill>
                  <a:srgbClr val="5A5B5E"/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67544" y="6493477"/>
            <a:ext cx="828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5A5B5E"/>
                </a:solidFill>
              </a:defRPr>
            </a:lvl1pPr>
          </a:lstStyle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8754286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6B7-8349-44A4-86A3-62A736680479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6603343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6B7-8349-44A4-86A3-62A736680479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7727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6B7-8349-44A4-86A3-62A736680479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43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926B7-8349-44A4-86A3-62A736680479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705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0"/>
            <a:ext cx="9144000" cy="687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75999"/>
          </a:xfrm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249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"/>
          <a:stretch/>
        </p:blipFill>
        <p:spPr bwMode="auto">
          <a:xfrm>
            <a:off x="0" y="6405492"/>
            <a:ext cx="6422065" cy="452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hteck 14"/>
          <p:cNvSpPr/>
          <p:nvPr/>
        </p:nvSpPr>
        <p:spPr>
          <a:xfrm>
            <a:off x="208" y="6389999"/>
            <a:ext cx="6444000" cy="468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5A5B5E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59"/>
            <a:ext cx="9144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-15246" y="3005"/>
            <a:ext cx="9144000" cy="1404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953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403648" y="6493477"/>
            <a:ext cx="9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49446" y="6493477"/>
            <a:ext cx="3901488" cy="288000"/>
          </a:xfrm>
          <a:prstGeom prst="rect">
            <a:avLst/>
          </a:prstGeom>
        </p:spPr>
        <p:txBody>
          <a:bodyPr vert="horz" wrap="none" lIns="91440" tIns="45720" rIns="91440" bIns="45720" rtlCol="0" anchor="ctr"/>
          <a:lstStyle>
            <a:lvl1pPr algn="l"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67544" y="6493477"/>
            <a:ext cx="828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586" y="6405493"/>
            <a:ext cx="2179878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0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61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7" y="548680"/>
            <a:ext cx="8352928" cy="1470025"/>
          </a:xfrm>
        </p:spPr>
        <p:txBody>
          <a:bodyPr/>
          <a:lstStyle/>
          <a:p>
            <a:r>
              <a:rPr lang="de-CH" dirty="0" err="1" smtClean="0"/>
              <a:t>Deposit</a:t>
            </a:r>
            <a:r>
              <a:rPr lang="de-CH" dirty="0" smtClean="0"/>
              <a:t> </a:t>
            </a:r>
            <a:r>
              <a:rPr lang="de-CH" dirty="0" err="1" smtClean="0"/>
              <a:t>Protection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too big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fail</a:t>
            </a:r>
            <a:r>
              <a:rPr lang="de-CH" dirty="0" smtClean="0"/>
              <a:t> </a:t>
            </a:r>
            <a:r>
              <a:rPr lang="de-CH" dirty="0" err="1" smtClean="0"/>
              <a:t>rules</a:t>
            </a:r>
            <a:r>
              <a:rPr lang="de-CH" dirty="0" smtClean="0"/>
              <a:t> in </a:t>
            </a:r>
            <a:r>
              <a:rPr lang="de-CH" dirty="0" err="1" smtClean="0"/>
              <a:t>Switzerland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de-CH" dirty="0" smtClean="0"/>
              <a:t>International Seminar on Financial </a:t>
            </a:r>
            <a:r>
              <a:rPr lang="de-CH" dirty="0" err="1" smtClean="0"/>
              <a:t>Stability</a:t>
            </a:r>
            <a:r>
              <a:rPr lang="de-CH" dirty="0" smtClean="0"/>
              <a:t>,</a:t>
            </a:r>
          </a:p>
          <a:p>
            <a:pPr algn="ctr"/>
            <a:r>
              <a:rPr lang="de-CH" dirty="0" err="1" smtClean="0"/>
              <a:t>Nusa</a:t>
            </a:r>
            <a:r>
              <a:rPr lang="de-CH" dirty="0" smtClean="0"/>
              <a:t> </a:t>
            </a:r>
            <a:r>
              <a:rPr lang="de-CH" dirty="0" err="1" smtClean="0"/>
              <a:t>Dua</a:t>
            </a:r>
            <a:r>
              <a:rPr lang="de-CH" dirty="0" smtClean="0"/>
              <a:t>, Bali, </a:t>
            </a:r>
            <a:r>
              <a:rPr lang="de-CH" dirty="0" err="1" smtClean="0"/>
              <a:t>Indonesia</a:t>
            </a:r>
            <a:r>
              <a:rPr lang="de-CH" dirty="0" smtClean="0"/>
              <a:t>, 6.&amp;7.  </a:t>
            </a:r>
            <a:r>
              <a:rPr lang="de-CH" dirty="0" err="1" smtClean="0"/>
              <a:t>December</a:t>
            </a:r>
            <a:r>
              <a:rPr lang="de-CH" dirty="0" smtClean="0"/>
              <a:t> 2012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7683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Ex </a:t>
            </a:r>
            <a:r>
              <a:rPr lang="de-DE" b="1" dirty="0" err="1" smtClean="0"/>
              <a:t>post</a:t>
            </a:r>
            <a:r>
              <a:rPr lang="de-DE" b="1" dirty="0" smtClean="0"/>
              <a:t>, but a </a:t>
            </a:r>
            <a:r>
              <a:rPr lang="de-DE" b="1" dirty="0" err="1" smtClean="0"/>
              <a:t>fund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52425" indent="-352425"/>
            <a:r>
              <a:rPr lang="en-US" dirty="0"/>
              <a:t>Switzerland's deposit insurance </a:t>
            </a:r>
            <a:r>
              <a:rPr lang="en-US" dirty="0" smtClean="0"/>
              <a:t>system relies </a:t>
            </a:r>
            <a:r>
              <a:rPr lang="en-US" dirty="0"/>
              <a:t>on ex </a:t>
            </a:r>
            <a:r>
              <a:rPr lang="en-US" dirty="0" smtClean="0"/>
              <a:t>post financing</a:t>
            </a:r>
            <a:r>
              <a:rPr lang="en-US" dirty="0"/>
              <a:t>.</a:t>
            </a:r>
          </a:p>
          <a:p>
            <a:pPr marL="352425" indent="-352425"/>
            <a:r>
              <a:rPr lang="en-US" dirty="0"/>
              <a:t>The system is caped at CHF </a:t>
            </a:r>
            <a:r>
              <a:rPr lang="en-US" dirty="0" smtClean="0"/>
              <a:t>6bn (1,7% of covered deposits).</a:t>
            </a:r>
            <a:endParaRPr lang="en-US" dirty="0"/>
          </a:p>
          <a:p>
            <a:pPr marL="352425" indent="-352425">
              <a:tabLst>
                <a:tab pos="352425" algn="l"/>
              </a:tabLst>
            </a:pPr>
            <a:r>
              <a:rPr lang="en-US" dirty="0" smtClean="0"/>
              <a:t>Deposit taking institutions are </a:t>
            </a:r>
            <a:r>
              <a:rPr lang="en-US" dirty="0"/>
              <a:t>required to hold extra liquidity in the total amount of CHF </a:t>
            </a:r>
            <a:r>
              <a:rPr lang="en-US" dirty="0" smtClean="0"/>
              <a:t>3bn </a:t>
            </a:r>
            <a:r>
              <a:rPr lang="en-US" dirty="0"/>
              <a:t>on their </a:t>
            </a:r>
            <a:r>
              <a:rPr lang="en-US" dirty="0" smtClean="0"/>
              <a:t>books (50% of the total liability).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mplicit</a:t>
            </a:r>
            <a:r>
              <a:rPr lang="en-US" dirty="0"/>
              <a:t>, yet well diversified and liquid fund, held by the </a:t>
            </a:r>
            <a:r>
              <a:rPr lang="en-US" dirty="0" err="1" smtClean="0"/>
              <a:t>esisuisse</a:t>
            </a:r>
            <a:r>
              <a:rPr lang="en-US" dirty="0" smtClean="0"/>
              <a:t> members</a:t>
            </a:r>
            <a:r>
              <a:rPr lang="de-CH" dirty="0"/>
              <a:t>.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7224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579296" cy="1143000"/>
          </a:xfrm>
        </p:spPr>
        <p:txBody>
          <a:bodyPr/>
          <a:lstStyle/>
          <a:p>
            <a:r>
              <a:rPr lang="en-US" b="1" dirty="0" smtClean="0"/>
              <a:t>Advantages of Swiss style “fund”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</a:t>
            </a:r>
            <a:r>
              <a:rPr lang="en-US" dirty="0" err="1" smtClean="0"/>
              <a:t>esisuisse</a:t>
            </a:r>
            <a:r>
              <a:rPr lang="en-US" dirty="0" smtClean="0"/>
              <a:t> </a:t>
            </a:r>
            <a:r>
              <a:rPr lang="en-US" dirty="0"/>
              <a:t>member holds liquidity according </a:t>
            </a:r>
            <a:r>
              <a:rPr lang="en-US" dirty="0" smtClean="0"/>
              <a:t>to the share </a:t>
            </a:r>
            <a:r>
              <a:rPr lang="en-US" dirty="0"/>
              <a:t>of secured </a:t>
            </a:r>
            <a:r>
              <a:rPr lang="en-US" dirty="0" smtClean="0"/>
              <a:t>deposits (no fund </a:t>
            </a:r>
            <a:r>
              <a:rPr lang="en-US" dirty="0" err="1" smtClean="0"/>
              <a:t>administartion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Proceeds of this extra liquidity remain with the </a:t>
            </a:r>
            <a:r>
              <a:rPr lang="en-US" dirty="0" err="1" smtClean="0"/>
              <a:t>esisuisse</a:t>
            </a:r>
            <a:r>
              <a:rPr lang="en-US" dirty="0" smtClean="0"/>
              <a:t> member (low costs).</a:t>
            </a:r>
            <a:endParaRPr lang="en-US" dirty="0"/>
          </a:p>
          <a:p>
            <a:r>
              <a:rPr lang="en-US" dirty="0"/>
              <a:t>Highly diversified risk of keeping the funds, as every member holds a share of </a:t>
            </a:r>
            <a:r>
              <a:rPr lang="en-US" dirty="0" smtClean="0"/>
              <a:t>it (closely monitored by FINMA).</a:t>
            </a:r>
            <a:endParaRPr lang="en-US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30926B7-8349-44A4-86A3-62A736680479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50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b="1" dirty="0" smtClean="0"/>
              <a:t>Payout </a:t>
            </a:r>
            <a:r>
              <a:rPr lang="en-US" b="1" dirty="0"/>
              <a:t>using liquidity of the failing bank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FINMA </a:t>
            </a:r>
            <a:r>
              <a:rPr lang="en-US" dirty="0" smtClean="0"/>
              <a:t>decides </a:t>
            </a:r>
            <a:r>
              <a:rPr lang="en-US" dirty="0"/>
              <a:t>which part of the liquidity can be used in order to payout the secured deposits.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FINMA ensures, that the liquidity not paid out to the customers with secured deposits is used only for the liquidation procedure.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Latest </a:t>
            </a:r>
            <a:r>
              <a:rPr lang="en-US" dirty="0" smtClean="0"/>
              <a:t>cases </a:t>
            </a:r>
            <a:r>
              <a:rPr lang="en-US" dirty="0"/>
              <a:t>led to a 100% coverage with the liquidity of the failing institution. In other words, </a:t>
            </a:r>
            <a:r>
              <a:rPr lang="en-US" dirty="0" err="1" smtClean="0"/>
              <a:t>esisuisse</a:t>
            </a:r>
            <a:r>
              <a:rPr lang="en-US" dirty="0" smtClean="0"/>
              <a:t> was </a:t>
            </a:r>
            <a:r>
              <a:rPr lang="en-US" dirty="0"/>
              <a:t>only informed but not used in order to provide funds.</a:t>
            </a:r>
          </a:p>
          <a:p>
            <a:pPr>
              <a:buNone/>
            </a:pP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8FC52B-268D-4D52-8657-588E8E413F47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30926B7-8349-44A4-86A3-62A736680479}" type="slidenum">
              <a:rPr lang="de-CH" smtClean="0"/>
              <a:pPr/>
              <a:t>12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Methodology of ex post contribution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If the bank concerned does not have sufficient assets to pay out the deposits, the payment is guaranteed by </a:t>
            </a:r>
            <a:r>
              <a:rPr lang="en-US" dirty="0" err="1" smtClean="0">
                <a:solidFill>
                  <a:srgbClr val="000000"/>
                </a:solidFill>
              </a:rPr>
              <a:t>esisuisse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Every member of </a:t>
            </a:r>
            <a:r>
              <a:rPr lang="en-US" dirty="0" err="1" smtClean="0">
                <a:solidFill>
                  <a:srgbClr val="000000"/>
                </a:solidFill>
              </a:rPr>
              <a:t>esisuisse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contributes according to the percentage of preferential deposits held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3620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The 125% </a:t>
            </a:r>
            <a:r>
              <a:rPr lang="en-US" b="1" dirty="0" smtClean="0"/>
              <a:t>rule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Banks and securities dealers have to have 125% of the covered deposits in assets held in Switzerland.</a:t>
            </a:r>
          </a:p>
          <a:p>
            <a:r>
              <a:rPr lang="en-US" dirty="0" smtClean="0"/>
              <a:t>Exemption may be granted by FINMA.</a:t>
            </a:r>
          </a:p>
          <a:p>
            <a:r>
              <a:rPr lang="en-US" dirty="0" smtClean="0"/>
              <a:t>No exemption granted.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30926B7-8349-44A4-86A3-62A736680479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7106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billion Swiss Frank question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CHF</a:t>
            </a:r>
            <a:r>
              <a:rPr lang="en-US" dirty="0" smtClean="0"/>
              <a:t> 1‘500bn deposits.</a:t>
            </a:r>
          </a:p>
          <a:p>
            <a:r>
              <a:rPr lang="en-US" dirty="0" smtClean="0"/>
              <a:t>CHF 350bn covered deposits.</a:t>
            </a:r>
          </a:p>
          <a:p>
            <a:r>
              <a:rPr lang="en-US" dirty="0" smtClean="0"/>
              <a:t>400 banks and securities </a:t>
            </a:r>
            <a:r>
              <a:rPr lang="en-US" dirty="0"/>
              <a:t>d</a:t>
            </a:r>
            <a:r>
              <a:rPr lang="en-US" dirty="0" smtClean="0"/>
              <a:t>ealers.</a:t>
            </a:r>
          </a:p>
          <a:p>
            <a:r>
              <a:rPr lang="en-US" dirty="0" smtClean="0"/>
              <a:t>8 biggest deposit taking banks hold a total of more than CHF 6bn each.</a:t>
            </a:r>
          </a:p>
          <a:p>
            <a:r>
              <a:rPr lang="en-US" dirty="0" smtClean="0"/>
              <a:t>90% of the covered deposits held by the 30 biggest deposit taking institutions.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9084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Depositor preference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/>
              <a:t>D</a:t>
            </a:r>
            <a:r>
              <a:rPr lang="en-US" sz="6000" dirty="0" smtClean="0"/>
              <a:t>epositor preference</a:t>
            </a:r>
            <a:endParaRPr lang="en-US" sz="6000" dirty="0"/>
          </a:p>
          <a:p>
            <a:pPr marL="0" indent="0" algn="ctr">
              <a:buNone/>
            </a:pPr>
            <a:r>
              <a:rPr lang="en-US" sz="6000" dirty="0"/>
              <a:t>v</a:t>
            </a:r>
            <a:r>
              <a:rPr lang="en-US" sz="6000" dirty="0" smtClean="0"/>
              <a:t>s.</a:t>
            </a:r>
          </a:p>
          <a:p>
            <a:pPr marL="0" indent="0">
              <a:buNone/>
            </a:pPr>
            <a:r>
              <a:rPr lang="en-US" sz="6000" dirty="0" err="1"/>
              <a:t>p</a:t>
            </a:r>
            <a:r>
              <a:rPr lang="en-US" sz="6000" dirty="0" err="1" smtClean="0"/>
              <a:t>ari</a:t>
            </a:r>
            <a:r>
              <a:rPr lang="en-US" sz="6000" dirty="0" smtClean="0"/>
              <a:t> </a:t>
            </a:r>
            <a:r>
              <a:rPr lang="en-US" sz="6000" dirty="0" err="1" smtClean="0"/>
              <a:t>passu</a:t>
            </a:r>
            <a:r>
              <a:rPr lang="en-US" sz="6000" dirty="0" smtClean="0"/>
              <a:t> rule</a:t>
            </a:r>
          </a:p>
          <a:p>
            <a:pPr marL="0" indent="0">
              <a:buNone/>
            </a:pPr>
            <a:endParaRPr lang="en-US" sz="6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61F30D-2475-47D4-B6C1-55EAB324B63E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311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363272" cy="1143000"/>
          </a:xfrm>
        </p:spPr>
        <p:txBody>
          <a:bodyPr/>
          <a:lstStyle/>
          <a:p>
            <a:r>
              <a:rPr lang="en-US" b="1" dirty="0"/>
              <a:t>R</a:t>
            </a:r>
            <a:r>
              <a:rPr lang="en-US" b="1" dirty="0" smtClean="0"/>
              <a:t>egulation </a:t>
            </a:r>
            <a:r>
              <a:rPr lang="en-US" b="1" dirty="0"/>
              <a:t>and the calm financial </a:t>
            </a:r>
            <a:r>
              <a:rPr lang="en-US" b="1" dirty="0" smtClean="0"/>
              <a:t>seas...</a:t>
            </a: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7" name="Inhaltsplatzhalter 4" descr="calm-sea-sunse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" b="60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8410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...still a long way to go</a:t>
            </a:r>
            <a:endParaRPr lang="en-US" b="1"/>
          </a:p>
        </p:txBody>
      </p:sp>
      <p:pic>
        <p:nvPicPr>
          <p:cNvPr id="7" name="Inhaltsplatzhalter 6" descr="IMG_1049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708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err="1" smtClean="0"/>
              <a:t>Questions</a:t>
            </a:r>
            <a:endParaRPr lang="de-CH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E541E5-7664-4FA7-AE5F-51FD84C0CD04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19</a:t>
            </a:fld>
            <a:endParaRPr lang="de-CH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389787"/>
            <a:ext cx="3749774" cy="274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disclaimer one can read and understand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presentation focuses on the regulations regarding deposit protection in Switzerland</a:t>
            </a:r>
            <a:r>
              <a:rPr lang="en-US" dirty="0" smtClean="0"/>
              <a:t>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The </a:t>
            </a:r>
            <a:r>
              <a:rPr lang="en-US" dirty="0"/>
              <a:t>written prevails the </a:t>
            </a:r>
            <a:r>
              <a:rPr lang="en-US" dirty="0" smtClean="0"/>
              <a:t>spoken.</a:t>
            </a:r>
            <a:endParaRPr lang="en-US" dirty="0"/>
          </a:p>
          <a:p>
            <a:pPr marL="0" indent="0">
              <a:buFontTx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Views are </a:t>
            </a:r>
            <a:r>
              <a:rPr lang="en-US" dirty="0" smtClean="0"/>
              <a:t>personal.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0151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  <a:ea typeface="ＭＳ Ｐゴシック" charset="0"/>
              </a:rPr>
              <a:t>Thank you for your attention!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de-CH" dirty="0" smtClean="0"/>
          </a:p>
          <a:p>
            <a:pPr marL="0" indent="0">
              <a:buNone/>
            </a:pPr>
            <a:r>
              <a:rPr lang="en-US" b="1" u="sng" dirty="0" smtClean="0">
                <a:latin typeface="Calibri" charset="0"/>
                <a:ea typeface="ＭＳ Ｐゴシック" charset="0"/>
              </a:rPr>
              <a:t>Patrick </a:t>
            </a:r>
            <a:r>
              <a:rPr lang="en-US" b="1" u="sng" dirty="0">
                <a:latin typeface="Calibri" charset="0"/>
                <a:ea typeface="ＭＳ Ｐゴシック" charset="0"/>
              </a:rPr>
              <a:t>Loeb</a:t>
            </a:r>
            <a:endParaRPr lang="en-US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dirty="0" err="1">
                <a:latin typeface="Calibri" charset="0"/>
                <a:ea typeface="ＭＳ Ｐゴシック" charset="0"/>
              </a:rPr>
              <a:t>lic.iur</a:t>
            </a:r>
            <a:r>
              <a:rPr lang="en-US" dirty="0">
                <a:latin typeface="Calibri" charset="0"/>
                <a:ea typeface="ＭＳ Ｐゴシック" charset="0"/>
              </a:rPr>
              <a:t>., Attorney-at-Law, CEO</a:t>
            </a:r>
            <a:endParaRPr lang="de-CH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ea typeface="ＭＳ Ｐゴシック" charset="0"/>
              </a:rPr>
              <a:t>Deposit Protection of Swiss Banks and Securities Dealers</a:t>
            </a:r>
            <a:endParaRPr lang="de-CH" dirty="0">
              <a:latin typeface="Calibri" charset="0"/>
              <a:ea typeface="ＭＳ Ｐゴシック" charset="0"/>
              <a:cs typeface="Calibri" charset="0"/>
            </a:endParaRPr>
          </a:p>
          <a:p>
            <a:pPr marL="0" indent="0">
              <a:buNone/>
            </a:pPr>
            <a:r>
              <a:rPr lang="de-CH" dirty="0" err="1">
                <a:latin typeface="Calibri" charset="0"/>
                <a:ea typeface="ＭＳ Ｐゴシック" charset="0"/>
                <a:cs typeface="Calibri" charset="0"/>
              </a:rPr>
              <a:t>P.O.Box</a:t>
            </a:r>
            <a:r>
              <a:rPr lang="de-CH" dirty="0">
                <a:latin typeface="Calibri" charset="0"/>
                <a:ea typeface="ＭＳ Ｐゴシック" charset="0"/>
                <a:cs typeface="Calibri" charset="0"/>
              </a:rPr>
              <a:t> 4182</a:t>
            </a:r>
            <a:endParaRPr lang="de-CH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de-CH" dirty="0">
                <a:latin typeface="Calibri" charset="0"/>
                <a:ea typeface="ＭＳ Ｐゴシック" charset="0"/>
                <a:cs typeface="Calibri" charset="0"/>
              </a:rPr>
              <a:t>CH-4002 Basel</a:t>
            </a:r>
            <a:endParaRPr lang="de-CH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de-CH" dirty="0" err="1">
                <a:latin typeface="Calibri" charset="0"/>
                <a:ea typeface="ＭＳ Ｐゴシック" charset="0"/>
                <a:cs typeface="Calibri" charset="0"/>
              </a:rPr>
              <a:t>Switzerland</a:t>
            </a:r>
            <a:endParaRPr lang="de-CH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ea typeface="ＭＳ Ｐゴシック" charset="0"/>
                <a:cs typeface="Calibri" charset="0"/>
              </a:rPr>
              <a:t>Tel.: +41 61 295 92 92 (switchboard) </a:t>
            </a:r>
            <a:endParaRPr lang="de-CH" dirty="0">
              <a:latin typeface="Calibri" charset="0"/>
              <a:ea typeface="ＭＳ Ｐゴシック" charset="0"/>
            </a:endParaRPr>
          </a:p>
          <a:p>
            <a:pPr marL="0" indent="0">
              <a:buNone/>
            </a:pPr>
            <a:r>
              <a:rPr lang="en-US" dirty="0">
                <a:latin typeface="Calibri" charset="0"/>
                <a:ea typeface="ＭＳ Ｐゴシック" charset="0"/>
                <a:cs typeface="Calibri" charset="0"/>
              </a:rPr>
              <a:t>Tel.: +41 61 295 92 71 (direct)</a:t>
            </a:r>
            <a:br>
              <a:rPr lang="en-US" dirty="0">
                <a:latin typeface="Calibri" charset="0"/>
                <a:ea typeface="ＭＳ Ｐゴシック" charset="0"/>
                <a:cs typeface="Calibri" charset="0"/>
              </a:rPr>
            </a:br>
            <a:r>
              <a:rPr lang="en-US" dirty="0" err="1">
                <a:latin typeface="Calibri" charset="0"/>
                <a:ea typeface="ＭＳ Ｐゴシック" charset="0"/>
                <a:cs typeface="Calibri" charset="0"/>
              </a:rPr>
              <a:t>loeb@einlagensicherung.ch</a:t>
            </a:r>
            <a:endParaRPr lang="de-CH" dirty="0">
              <a:latin typeface="Calibri" charset="0"/>
              <a:ea typeface="ＭＳ Ｐゴシック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C67CEF-072F-4C9D-95DA-61C858BA6C8E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20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0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Financial </a:t>
            </a:r>
            <a:r>
              <a:rPr lang="de-CH" b="1" dirty="0" err="1" smtClean="0"/>
              <a:t>Stability</a:t>
            </a:r>
            <a:endParaRPr lang="de-CH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037A27-50A3-41F7-B51F-CD38CEE24ED0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3</a:t>
            </a:fld>
            <a:endParaRPr lang="de-CH" dirty="0"/>
          </a:p>
        </p:txBody>
      </p:sp>
      <p:graphicFrame>
        <p:nvGraphicFramePr>
          <p:cNvPr id="7" name="Inhaltsplatzhalt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Complex (financial) world looking for good regulation</a:t>
            </a:r>
            <a:endParaRPr lang="en-US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7" name="Inhaltsplatzhalter 4" descr="coral-reef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50" b="7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237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TBTF – </a:t>
            </a:r>
            <a:r>
              <a:rPr lang="de-CH" b="1" dirty="0" err="1" smtClean="0"/>
              <a:t>Implementation</a:t>
            </a:r>
            <a:endParaRPr lang="de-CH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de-CH" dirty="0" smtClean="0"/>
          </a:p>
          <a:p>
            <a:pPr>
              <a:buNone/>
            </a:pPr>
            <a:r>
              <a:rPr lang="de-CH" dirty="0" smtClean="0"/>
              <a:t>			</a:t>
            </a:r>
          </a:p>
          <a:p>
            <a:pPr>
              <a:buNone/>
            </a:pPr>
            <a:endParaRPr lang="de-CH" dirty="0" smtClean="0"/>
          </a:p>
        </p:txBody>
      </p:sp>
      <p:sp>
        <p:nvSpPr>
          <p:cNvPr id="5" name="Inhaltsplatzhalter 6"/>
          <p:cNvSpPr txBox="1">
            <a:spLocks/>
          </p:cNvSpPr>
          <p:nvPr/>
        </p:nvSpPr>
        <p:spPr>
          <a:xfrm>
            <a:off x="395537" y="1412776"/>
            <a:ext cx="8748464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Procedure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 Report by Expert Commission (4.10.2010)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Consultation FDF on revision of Banking Act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 submitted by SBA on 23.3.2011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Dispatch of the Swiss Federal Council 20.4.2011 (incl. Regulatory Impact Assessment)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Parliamentary adoption of Banking Act on 30.09.2011 / Entry into force on 1.3.2012 (FDF press release on 15.2.2012)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Consultation FDF on revision of ordinances (5.12.2011 - 16.1.2012)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Comment submitted by SBA on 16.1.2012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Content (excerpt)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Capital, liquidity, risk diversification, organizational measures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Minimum requirement, capital buffer, progressive component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Contingent convertible bonds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CoCos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Contingency planning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Notfallplanung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rescue of systemically relevant functions</a:t>
            </a:r>
          </a:p>
        </p:txBody>
      </p:sp>
    </p:spTree>
    <p:extLst>
      <p:ext uri="{BB962C8B-B14F-4D97-AF65-F5344CB8AC3E}">
        <p14:creationId xmlns:p14="http://schemas.microsoft.com/office/powerpoint/2010/main" val="28127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de-CH" b="1" dirty="0" smtClean="0"/>
              <a:t>TBTF – Capital Model</a:t>
            </a:r>
            <a:endParaRPr lang="de-CH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06F0A1-84E9-4591-B8DF-C8492E2E575B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7" name="Picture 2" descr="\\sbafp01\sbausers\lorenzs\system\Desktop\Bild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868" y="1600200"/>
            <a:ext cx="6996263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25760"/>
            <a:ext cx="8784976" cy="1143000"/>
          </a:xfrm>
        </p:spPr>
        <p:txBody>
          <a:bodyPr/>
          <a:lstStyle/>
          <a:p>
            <a:pPr marL="85725" indent="-85725"/>
            <a:r>
              <a:rPr lang="en-US" b="1" dirty="0" smtClean="0"/>
              <a:t>TBTF:</a:t>
            </a:r>
            <a:br>
              <a:rPr lang="en-US" b="1" dirty="0" smtClean="0"/>
            </a:br>
            <a:r>
              <a:rPr lang="en-US" b="1" dirty="0" smtClean="0"/>
              <a:t>The Swiss Bankers view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de-CH" sz="1800" dirty="0" smtClean="0"/>
          </a:p>
          <a:p>
            <a:pPr lvl="1">
              <a:buNone/>
            </a:pPr>
            <a:r>
              <a:rPr lang="en-US" sz="2000" dirty="0" smtClean="0"/>
              <a:t>SBA …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supports increased system stability and the TBTF package.</a:t>
            </a:r>
          </a:p>
          <a:p>
            <a:pPr lvl="1">
              <a:buFont typeface="Arial" pitchFamily="34" charset="0"/>
              <a:buChar char="•"/>
              <a:tabLst>
                <a:tab pos="628650" algn="l"/>
              </a:tabLst>
            </a:pPr>
            <a:r>
              <a:rPr lang="en-US" sz="2000" dirty="0" smtClean="0"/>
              <a:t>… considers the final report of the Expert Commission and the   </a:t>
            </a:r>
            <a:br>
              <a:rPr lang="en-US" sz="2000" dirty="0" smtClean="0"/>
            </a:br>
            <a:r>
              <a:rPr lang="en-US" sz="2000" dirty="0" smtClean="0"/>
              <a:t>     Banking Act as basis for all TBTF measures.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appreciates the coordination / synchronization with Basel III as well </a:t>
            </a:r>
            <a:br>
              <a:rPr lang="en-US" sz="2000" dirty="0" smtClean="0"/>
            </a:br>
            <a:r>
              <a:rPr lang="en-US" sz="2000" dirty="0" smtClean="0"/>
              <a:t>     as with the revision of the Banking Insolvency Ordinance.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welcomes the reduction of capital requirements if organizational </a:t>
            </a:r>
            <a:br>
              <a:rPr lang="en-US" sz="2000" dirty="0" smtClean="0"/>
            </a:br>
            <a:r>
              <a:rPr lang="en-US" sz="2000" dirty="0" smtClean="0"/>
              <a:t>     measures are implemented.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demands that a pluralism of methods be admissible.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opposes disproportionate competitive disadvantages (review clause).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expects that intervention competences by FINMA be adequate.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recommends that the impact on the economy be taken into account.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… asks that an empirically founded impact assessment be carried out.</a:t>
            </a:r>
          </a:p>
          <a:p>
            <a:pPr>
              <a:buNone/>
            </a:pPr>
            <a:endParaRPr lang="de-CH" sz="27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AC00320-EC1E-400F-8EC7-D0081F2850DF}" type="datetime1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7</a:t>
            </a:fld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The </a:t>
            </a:r>
            <a:r>
              <a:rPr lang="en-US" b="1" dirty="0" smtClean="0"/>
              <a:t>storm</a:t>
            </a:r>
            <a:r>
              <a:rPr lang="de-DE" b="1" dirty="0" smtClean="0"/>
              <a:t>...</a:t>
            </a:r>
            <a:endParaRPr lang="de-DE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30926B7-8349-44A4-86A3-62A736680479}" type="slidenum">
              <a:rPr lang="de-CH" smtClean="0"/>
              <a:pPr/>
              <a:t>8</a:t>
            </a:fld>
            <a:endParaRPr lang="de-CH" dirty="0"/>
          </a:p>
        </p:txBody>
      </p:sp>
      <p:pic>
        <p:nvPicPr>
          <p:cNvPr id="7" name="Inhaltsplatzhalter 4" descr="ak-bering-storm-uscg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0" b="95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690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… leading to enhancing deposit guarantee regulations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Urgency law of 2008:</a:t>
            </a:r>
          </a:p>
          <a:p>
            <a:r>
              <a:rPr lang="en-US" dirty="0" smtClean="0"/>
              <a:t>Increased coverage (CHF 30k to CHF100k).</a:t>
            </a:r>
          </a:p>
          <a:p>
            <a:r>
              <a:rPr lang="en-US" dirty="0" smtClean="0"/>
              <a:t>Increased cap (CHF 4bn to CHF 6bn).</a:t>
            </a:r>
          </a:p>
          <a:p>
            <a:r>
              <a:rPr lang="en-US" dirty="0" smtClean="0"/>
              <a:t>Payout primarily using the remaining liquidity of the failing institution.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125</a:t>
            </a:r>
            <a:r>
              <a:rPr lang="en-US" dirty="0"/>
              <a:t>% rule.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F12C80-CD2B-45A1-9BB8-A11101DACFB9}" type="datetimeFigureOut">
              <a:rPr lang="de-CH" smtClean="0"/>
              <a:pPr/>
              <a:t>05.12.2012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30926B7-8349-44A4-86A3-62A736680479}" type="slidenum">
              <a:rPr lang="de-CH" smtClean="0"/>
              <a:pPr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8598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isuisse d">
  <a:themeElements>
    <a:clrScheme name="SBVg-blau">
      <a:dk1>
        <a:srgbClr val="000000"/>
      </a:dk1>
      <a:lt1>
        <a:sysClr val="window" lastClr="FFFFFF"/>
      </a:lt1>
      <a:dk2>
        <a:srgbClr val="7F7F7F"/>
      </a:dk2>
      <a:lt2>
        <a:srgbClr val="EEECE1"/>
      </a:lt2>
      <a:accent1>
        <a:srgbClr val="0054DC"/>
      </a:accent1>
      <a:accent2>
        <a:srgbClr val="5193FF"/>
      </a:accent2>
      <a:accent3>
        <a:srgbClr val="8BB7FF"/>
      </a:accent3>
      <a:accent4>
        <a:srgbClr val="C5DBFF"/>
      </a:accent4>
      <a:accent5>
        <a:srgbClr val="003FA5"/>
      </a:accent5>
      <a:accent6>
        <a:srgbClr val="002A6E"/>
      </a:accent6>
      <a:hlink>
        <a:srgbClr val="0054DC"/>
      </a:hlink>
      <a:folHlink>
        <a:srgbClr val="65A0FF"/>
      </a:folHlink>
    </a:clrScheme>
    <a:fontScheme name="SBV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esisuisse d</Template>
  <TotalTime>0</TotalTime>
  <Words>741</Words>
  <Application>Microsoft Office PowerPoint</Application>
  <PresentationFormat>On-screen Show (4:3)</PresentationFormat>
  <Paragraphs>134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esisuisse d</vt:lpstr>
      <vt:lpstr>Deposit Protection and too big to fail rules in Switzerland</vt:lpstr>
      <vt:lpstr>The disclaimer one can read and understand</vt:lpstr>
      <vt:lpstr>Financial Stability</vt:lpstr>
      <vt:lpstr>Complex (financial) world looking for good regulation</vt:lpstr>
      <vt:lpstr>TBTF – Implementation</vt:lpstr>
      <vt:lpstr>TBTF – Capital Model</vt:lpstr>
      <vt:lpstr>TBTF: The Swiss Bankers view</vt:lpstr>
      <vt:lpstr>The storm...</vt:lpstr>
      <vt:lpstr>… leading to enhancing deposit guarantee regulations</vt:lpstr>
      <vt:lpstr>Ex post, but a fund</vt:lpstr>
      <vt:lpstr>Advantages of Swiss style “fund”</vt:lpstr>
      <vt:lpstr>Payout using liquidity of the failing bank</vt:lpstr>
      <vt:lpstr>Methodology of ex post contribution</vt:lpstr>
      <vt:lpstr>The 125% rule</vt:lpstr>
      <vt:lpstr>The billion Swiss Frank question</vt:lpstr>
      <vt:lpstr>Depositor preference</vt:lpstr>
      <vt:lpstr>Regulation and the calm financial seas...</vt:lpstr>
      <vt:lpstr>...still a long way to go</vt:lpstr>
      <vt:lpstr>Questions</vt:lpstr>
      <vt:lpstr>Thank you for your attention!</vt:lpstr>
      <vt:lpstr>PowerPoint Presentation</vt:lpstr>
    </vt:vector>
  </TitlesOfParts>
  <Company>Schweiz. Bankiervereinigung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Von der Einlagensicherung zu esisuisse</dc:title>
  <dc:creator>RoeschI</dc:creator>
  <cp:lastModifiedBy>ASUS</cp:lastModifiedBy>
  <cp:revision>130</cp:revision>
  <dcterms:created xsi:type="dcterms:W3CDTF">2012-10-10T09:27:49Z</dcterms:created>
  <dcterms:modified xsi:type="dcterms:W3CDTF">2012-12-05T09:07:06Z</dcterms:modified>
</cp:coreProperties>
</file>